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"/>
  </p:notesMasterIdLst>
  <p:handoutMasterIdLst>
    <p:handoutMasterId r:id="rId4"/>
  </p:handoutMasterIdLst>
  <p:sldIdLst>
    <p:sldId id="267" r:id="rId2"/>
  </p:sldIdLst>
  <p:sldSz cx="9144000" cy="6858000" type="screen4x3"/>
  <p:notesSz cx="6724650" cy="987425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10">
          <p15:clr>
            <a:srgbClr val="A4A3A4"/>
          </p15:clr>
        </p15:guide>
        <p15:guide id="2" pos="2118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Marlow, Steph" initials="MS" lastIdx="3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4B88"/>
    <a:srgbClr val="004C8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46" d="100"/>
          <a:sy n="46" d="100"/>
        </p:scale>
        <p:origin x="1498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 snapToGrid="0" snapToObjects="1">
      <p:cViewPr varScale="1">
        <p:scale>
          <a:sx n="81" d="100"/>
          <a:sy n="81" d="100"/>
        </p:scale>
        <p:origin x="4014" y="108"/>
      </p:cViewPr>
      <p:guideLst>
        <p:guide orient="horz" pos="3110"/>
        <p:guide pos="2118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notesMaster" Target="notesMasters/notesMaster1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commentAuthors" Target="commentAuthors.xml"/><Relationship Id="rId4" Type="http://schemas.openxmlformats.org/officeDocument/2006/relationships/handoutMaster" Target="handoutMasters/handoutMaster1.xml"/><Relationship Id="rId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4650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08413" y="0"/>
            <a:ext cx="2914650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88913D-8EA9-41F2-98D7-6E810CAB3237}" type="datetimeFigureOut">
              <a:rPr lang="en-GB" smtClean="0"/>
              <a:t>24/08/2026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378950"/>
            <a:ext cx="2914650" cy="4937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08413" y="9378950"/>
            <a:ext cx="2914650" cy="4937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D1DF2-7343-4821-BE9A-908EAA920557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8731160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4650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08413" y="0"/>
            <a:ext cx="2914650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5B51004-7112-49C6-93E2-BE0FE7E605E4}" type="datetimeFigureOut">
              <a:rPr lang="en-GB" smtClean="0"/>
              <a:t>24/08/2026</a:t>
            </a:fld>
            <a:endParaRPr lang="en-GB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1413" y="1235075"/>
            <a:ext cx="4441825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3100" y="4751388"/>
            <a:ext cx="5378450" cy="38893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378950"/>
            <a:ext cx="2914650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08413" y="9378950"/>
            <a:ext cx="2914650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B552B2-0279-4CAF-AD24-B8324FFD8193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739358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39060" y="345355"/>
            <a:ext cx="1600200" cy="1790700"/>
          </a:xfrm>
          <a:prstGeom prst="rect">
            <a:avLst/>
          </a:prstGeom>
        </p:spPr>
      </p:pic>
      <p:sp>
        <p:nvSpPr>
          <p:cNvPr id="17" name="Title 16"/>
          <p:cNvSpPr>
            <a:spLocks noGrp="1"/>
          </p:cNvSpPr>
          <p:nvPr>
            <p:ph type="title" hasCustomPrompt="1"/>
          </p:nvPr>
        </p:nvSpPr>
        <p:spPr>
          <a:xfrm>
            <a:off x="439060" y="2707941"/>
            <a:ext cx="8182426" cy="1143000"/>
          </a:xfrm>
          <a:prstGeom prst="rect">
            <a:avLst/>
          </a:prstGeom>
        </p:spPr>
        <p:txBody>
          <a:bodyPr anchor="ctr" anchorCtr="0"/>
          <a:lstStyle>
            <a:lvl1pPr algn="l">
              <a:defRPr lang="en-GB" sz="5000" kern="1200" dirty="0">
                <a:solidFill>
                  <a:srgbClr val="004B88"/>
                </a:solidFill>
                <a:latin typeface="+mn-lt"/>
                <a:ea typeface="+mj-ea"/>
                <a:cs typeface="Frutiger"/>
              </a:defRPr>
            </a:lvl1pPr>
          </a:lstStyle>
          <a:p>
            <a:r>
              <a:rPr lang="en-US" dirty="0"/>
              <a:t>Title of Presentation</a:t>
            </a:r>
            <a:endParaRPr lang="en-GB" dirty="0"/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0" hasCustomPrompt="1"/>
          </p:nvPr>
        </p:nvSpPr>
        <p:spPr>
          <a:xfrm>
            <a:off x="439738" y="4012908"/>
            <a:ext cx="6111875" cy="801644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lang="en-US" sz="3600" b="1" kern="1200" baseline="3900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Subtitle of Presentation (if required)</a:t>
            </a:r>
          </a:p>
        </p:txBody>
      </p:sp>
      <p:sp>
        <p:nvSpPr>
          <p:cNvPr id="21" name="Text Placeholder 20"/>
          <p:cNvSpPr>
            <a:spLocks noGrp="1"/>
          </p:cNvSpPr>
          <p:nvPr>
            <p:ph type="body" sz="quarter" idx="11" hasCustomPrompt="1"/>
          </p:nvPr>
        </p:nvSpPr>
        <p:spPr>
          <a:xfrm>
            <a:off x="475533" y="851271"/>
            <a:ext cx="1501097" cy="86479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lang="en-US" sz="3600" b="1" kern="1200" baseline="-6000" dirty="0" smtClean="0">
                <a:solidFill>
                  <a:schemeClr val="bg1"/>
                </a:solidFill>
                <a:latin typeface="+mn-lt"/>
                <a:ea typeface="+mn-ea"/>
                <a:cs typeface="Frutiger"/>
              </a:defRPr>
            </a:lvl1pPr>
          </a:lstStyle>
          <a:p>
            <a:pPr lvl="0"/>
            <a:r>
              <a:rPr lang="en-US" dirty="0"/>
              <a:t>Subject Here</a:t>
            </a:r>
          </a:p>
        </p:txBody>
      </p:sp>
      <p:pic>
        <p:nvPicPr>
          <p:cNvPr id="10" name="Picture 2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1039" y="5188775"/>
            <a:ext cx="2192961" cy="1672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258108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anchor="ctr" anchorCtr="0"/>
          <a:lstStyle>
            <a:lvl1pPr algn="l">
              <a:defRPr lang="en-GB" sz="4000" kern="1200" dirty="0" smtClean="0">
                <a:solidFill>
                  <a:srgbClr val="004B88"/>
                </a:solidFill>
                <a:latin typeface="+mn-lt"/>
                <a:ea typeface="+mj-ea"/>
                <a:cs typeface="Frutiger"/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ED5DAF2-F1E4-AD48-B7C8-16553BBB2910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7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8195" y="5598379"/>
            <a:ext cx="1655805" cy="12626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605029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anchor="ctr" anchorCtr="0"/>
          <a:lstStyle>
            <a:lvl1pPr algn="l">
              <a:defRPr lang="en-US" sz="4000" kern="1200" dirty="0">
                <a:solidFill>
                  <a:srgbClr val="004B88"/>
                </a:solidFill>
                <a:latin typeface="+mn-lt"/>
                <a:ea typeface="+mj-ea"/>
                <a:cs typeface="Frutiger"/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ED5DAF2-F1E4-AD48-B7C8-16553BBB2910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7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8195" y="5598379"/>
            <a:ext cx="1655805" cy="12626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929504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anchor="ctr" anchorCtr="0"/>
          <a:lstStyle>
            <a:lvl1pPr algn="l">
              <a:defRPr lang="en-US" sz="4000" kern="1200" dirty="0">
                <a:solidFill>
                  <a:srgbClr val="004B88"/>
                </a:solidFill>
                <a:latin typeface="+mn-lt"/>
                <a:ea typeface="+mj-ea"/>
                <a:cs typeface="Frutiger"/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lang="en-GB" sz="2400" b="1" kern="1200" dirty="0" smtClean="0">
                <a:solidFill>
                  <a:schemeClr val="tx1"/>
                </a:solidFill>
                <a:latin typeface="+mn-lt"/>
                <a:ea typeface="+mj-ea"/>
                <a:cs typeface="Frutiger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lang="en-GB" sz="2400" b="1" kern="1200" dirty="0" smtClean="0">
                <a:solidFill>
                  <a:schemeClr val="tx1"/>
                </a:solidFill>
                <a:latin typeface="+mn-lt"/>
                <a:ea typeface="+mj-ea"/>
                <a:cs typeface="Frutiger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457200" rtl="0" eaLnBrk="1" latinLnBrk="0" hangingPunct="1">
              <a:spcBef>
                <a:spcPct val="20000"/>
              </a:spcBef>
              <a:buFont typeface="Arial"/>
              <a:buNone/>
            </a:pPr>
            <a:r>
              <a:rPr lang="en-GB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ED5DAF2-F1E4-AD48-B7C8-16553BBB2910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9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8195" y="5598379"/>
            <a:ext cx="1655805" cy="12626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4350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anchor="ctr" anchorCtr="0"/>
          <a:lstStyle>
            <a:lvl1pPr algn="l">
              <a:defRPr lang="en-US" sz="4000" kern="1200" dirty="0">
                <a:solidFill>
                  <a:srgbClr val="004B88"/>
                </a:solidFill>
                <a:latin typeface="+mn-lt"/>
                <a:ea typeface="+mj-ea"/>
                <a:cs typeface="Frutiger"/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ED5DAF2-F1E4-AD48-B7C8-16553BBB2910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5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8195" y="5598379"/>
            <a:ext cx="1655805" cy="12626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181148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ED5DAF2-F1E4-AD48-B7C8-16553BBB2910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4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8195" y="5598379"/>
            <a:ext cx="1655805" cy="12626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098607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lang="en-US" sz="3200" kern="1200" dirty="0">
                <a:solidFill>
                  <a:srgbClr val="004B88"/>
                </a:solidFill>
                <a:latin typeface="+mn-lt"/>
                <a:ea typeface="+mj-ea"/>
                <a:cs typeface="Frutiger"/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1691013"/>
            <a:ext cx="5111750" cy="4435149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ED5DAF2-F1E4-AD48-B7C8-16553BBB2910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7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8195" y="5598379"/>
            <a:ext cx="1655805" cy="12626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127249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ctr" anchorCtr="0"/>
          <a:lstStyle>
            <a:lvl1pPr algn="l">
              <a:defRPr lang="en-US" sz="2400" kern="1200" dirty="0">
                <a:solidFill>
                  <a:srgbClr val="004B88"/>
                </a:solidFill>
                <a:latin typeface="+mn-lt"/>
                <a:ea typeface="+mj-ea"/>
                <a:cs typeface="Frutiger"/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ED5DAF2-F1E4-AD48-B7C8-16553BBB2910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7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8195" y="5598379"/>
            <a:ext cx="1655805" cy="12626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320815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jp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ubtitle 2"/>
          <p:cNvSpPr txBox="1">
            <a:spLocks/>
          </p:cNvSpPr>
          <p:nvPr userDrawn="1"/>
        </p:nvSpPr>
        <p:spPr>
          <a:xfrm>
            <a:off x="570616" y="893113"/>
            <a:ext cx="1337088" cy="769876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80000"/>
              </a:lnSpc>
              <a:buNone/>
            </a:pPr>
            <a:r>
              <a:rPr lang="en-US" sz="3600" b="1" baseline="-6000" dirty="0">
                <a:solidFill>
                  <a:schemeClr val="bg1"/>
                </a:solidFill>
                <a:cs typeface="Frutiger"/>
              </a:rPr>
              <a:t>Subject here</a:t>
            </a:r>
          </a:p>
          <a:p>
            <a:pPr>
              <a:lnSpc>
                <a:spcPct val="80000"/>
              </a:lnSpc>
            </a:pPr>
            <a:endParaRPr lang="en-US" sz="2200" b="1" dirty="0">
              <a:solidFill>
                <a:srgbClr val="004C89"/>
              </a:solidFill>
              <a:latin typeface="Frutiger"/>
              <a:cs typeface="Frutiger"/>
            </a:endParaRPr>
          </a:p>
        </p:txBody>
      </p:sp>
      <p:pic>
        <p:nvPicPr>
          <p:cNvPr id="11" name="Picture 10" descr="ESNEFT NHS Foundation Trust logo.jpg"/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7380" y="311595"/>
            <a:ext cx="1953235" cy="11775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74593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mailto:katharine.fowler@esneft.nhs.uk" TargetMode="Externa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0375" y="662317"/>
            <a:ext cx="5896882" cy="639762"/>
          </a:xfrm>
        </p:spPr>
        <p:txBody>
          <a:bodyPr/>
          <a:lstStyle/>
          <a:p>
            <a:r>
              <a:rPr lang="en-GB" dirty="0">
                <a:solidFill>
                  <a:srgbClr val="0070C0"/>
                </a:solidFill>
              </a:rPr>
              <a:t>Opportunity for military connected families to shape how we include people in research!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7974" y="1594205"/>
            <a:ext cx="4053057" cy="4550393"/>
          </a:xfrm>
        </p:spPr>
        <p:txBody>
          <a:bodyPr/>
          <a:lstStyle/>
          <a:p>
            <a:pPr marL="0" indent="0">
              <a:buNone/>
            </a:pPr>
            <a:r>
              <a:rPr lang="en-GB" sz="1600" b="1" i="1" dirty="0"/>
              <a:t>Who we are?</a:t>
            </a:r>
          </a:p>
          <a:p>
            <a:r>
              <a:rPr lang="en-GB" sz="1600" dirty="0"/>
              <a:t>We are researchers in the NHS and are part of the military connected community. </a:t>
            </a:r>
          </a:p>
          <a:p>
            <a:r>
              <a:rPr lang="en-GB" sz="1600" dirty="0"/>
              <a:t>We want to ensure our research is open to the military communities. </a:t>
            </a:r>
            <a:endParaRPr lang="en-GB" sz="1600" b="1" i="1" dirty="0"/>
          </a:p>
          <a:p>
            <a:pPr marL="0" indent="0">
              <a:buNone/>
            </a:pPr>
            <a:r>
              <a:rPr lang="en-GB" sz="1600" b="1" i="1" dirty="0"/>
              <a:t>Patient and public involvement group invitation</a:t>
            </a:r>
          </a:p>
          <a:p>
            <a:r>
              <a:rPr lang="en-GB" sz="1600" dirty="0"/>
              <a:t>We have funding available to find out better ways of including the military connected community into research</a:t>
            </a:r>
          </a:p>
          <a:p>
            <a:pPr marL="0" indent="0">
              <a:buNone/>
            </a:pPr>
            <a:r>
              <a:rPr lang="en-GB" sz="1600" b="1" i="1" dirty="0"/>
              <a:t>Who can take part? </a:t>
            </a:r>
            <a:endParaRPr lang="en-GB" sz="1600" dirty="0"/>
          </a:p>
          <a:p>
            <a:r>
              <a:rPr lang="en-GB" sz="1600" dirty="0"/>
              <a:t>We are focusing on the </a:t>
            </a:r>
            <a:r>
              <a:rPr lang="en-GB" sz="1600" b="1" dirty="0"/>
              <a:t>East Suffolk </a:t>
            </a:r>
            <a:r>
              <a:rPr lang="en-GB" sz="1600" dirty="0"/>
              <a:t>and </a:t>
            </a:r>
            <a:r>
              <a:rPr lang="en-GB" sz="1600" b="1" dirty="0"/>
              <a:t>North Essex </a:t>
            </a:r>
            <a:r>
              <a:rPr lang="en-GB" sz="1600" dirty="0"/>
              <a:t>areas</a:t>
            </a:r>
          </a:p>
          <a:p>
            <a:r>
              <a:rPr lang="en-GB" sz="1600" dirty="0"/>
              <a:t>We are focusing on these areas as this is where the East Suffolk and North Essex NHS Foundation Trust population is based </a:t>
            </a:r>
          </a:p>
        </p:txBody>
      </p:sp>
      <p:sp>
        <p:nvSpPr>
          <p:cNvPr id="7" name="AutoShape 2" descr="Imag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8" name="AutoShape 4" descr="Image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18989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9" name="AutoShape 6" descr="data:image/jpeg;base64,/9j/4AAQSkZJRgABAQAASABIAAD/4QBYRXhpZgAATU0AKgAAAAgAAgESAAMAAAABAAEAAIdpAAQAAAABAAAAJgAAAAAAA6ABAAMAAAAB//8AAKACAAQAAAABAAAAnKADAAQAAAABAAABAQAAAAD/7QA4UGhvdG9zaG9wIDMuMAA4QklNBAQAAAAAAAA4QklNBCUAAAAAABDUHYzZjwCyBOmACZjs+EJ+/+ICNElDQ19QUk9GSUxFAAEBAAACJGFwcGwEAAAAbW50clJHQiBYWVogB+EABwAHAA0AFgAgYWNzcEFQUEwAAAAAQVBQTAAAAAAAAAAAAAAAAAAAAAAAAPbWAAEAAAAA0y1hcHBsyhqVgiV/EE04mRPV0eoVggAAAAAAAAAAAAAAAAAAAAAAAAAAAAAAAAAAAAAAAAAKZGVzYwAAAPwAAABlY3BydAAAAWQAAAAjd3RwdAAAAYgAAAAUclhZWgAAAZwAAAAUZ1hZWgAAAbAAAAAUYlhZWgAAAcQAAAAUclRSQwAAAdgAAAAgY2hhZAAAAfgAAAAsYlRSQwAAAdgAAAAgZ1RSQwAAAdgAAAAgZGVzYwAAAAAAAAALRGlzcGxheSBQMwAAAAAAAAAAAAAAAAAAAAAAAAAAAAAAAAAAAAAAAAAAAAAAAAAAAAAAAAAAAAAAAAAAAAAAAAAAAAAAAAAAAAAAAAAAAAAAAAAAAAAAAAAAAAB0ZXh0AAAAAENvcHlyaWdodCBBcHBsZSBJbmMuLCAyMDE3AABYWVogAAAAAAAA81EAAQAAAAEWzFhZWiAAAAAAAACD3wAAPb////+7WFlaIAAAAAAAAEq/AACxNwAACrlYWVogAAAAAAAAKDgAABELAADIuXBhcmEAAAAAAAMAAAACZmYAAPKnAAANWQAAE9AAAApbc2YzMgAAAAAAAQxCAAAF3v//8yYAAAeTAAD9kP//+6L///2jAAAD3AAAwG7/wAARCAEBAJwDASIAAhEBAxEB/8QAHwAAAQUBAQEBAQEAAAAAAAAAAAECAwQFBgcICQoL/8QAtRAAAgEDAwIEAwUFBAQAAAF9AQIDAAQRBRIhMUEGE1FhByJxFDKBkaEII0KxwRVS0fAkM2JyggkKFhcYGRolJicoKSo0NTY3ODk6Q0RFRkdISUpTVFVWV1hZWmNkZWZnaGlqc3R1dnd4eXqDhIWGh4iJipKTlJWWl5iZmqKjpKWmp6ipqrKztLW2t7i5usLDxMXGx8jJytLT1NXW19jZ2uHi4+Tl5ufo6erx8vP09fb3+Pn6/8QAHwEAAwEBAQEBAQEBAQAAAAAAAAECAwQFBgcICQoL/8QAtREAAgECBAQDBAcFBAQAAQJ3AAECAxEEBSExBhJBUQdhcRMiMoEIFEKRobHBCSMzUvAVYnLRChYkNOEl8RcYGRomJygpKjU2Nzg5OkNERUZHSElKU1RVVldYWVpjZGVmZ2hpanN0dXZ3eHl6goOEhYaHiImKkpOUlZaXmJmaoqOkpaanqKmqsrO0tba3uLm6wsPExcbHyMnK0tPU1dbX2Nna4uPk5ebn6Onq8vP09fb3+Pn6/9sAQwABAQEBAQECAQECAwICAgMFAwMDAwUGBQUFBQUGBwYGBgYGBgcHBwcHBwcHCAgICAgICgoKCgoLCwsLCwsLCwsL/9sAQwECAgIDAwMFAwMFDAgGCAwMDAwMDAwMDAwMDAwMDAwMDAwMDAwMDAwMDAwMDAwMDAwMDAwMDAwMDAwMDAwMDAwM/90ABAAK/9oADAMBAAIRAxEAPwD+FAsoi5WuQvYx5vm/xdMd67CcYgrkLy12gSljkvn8KypSs9jWZLaWrRTLIrnMnWunBHm+UPu+vasSK0k3xt2Het+HzRwQBRKV+ghnfHeqcizGDO0Vc/5abu1Q7F8nvUAcNg5xVvyfl6cfSqZRDPwTxWlsXye9dBmZp4OD1poVZDy5FOl/11V6AJ8rUmyXGd3FVcHOK0ArGLgZoAiyN+a+xv2Dldv2pvCEYbj7Z/7JIP5kfnXxqeDg9a+wf2F5Av7VHgsyHG/UFQ4/2un59vWs8VH91M1pe7Kx/WCNo1y32KU32kecfNiuW8PLONd8RwlsAt5v3l6114Rv7cs+D89nGT9K5PR/MHijxDEQOEGf5/yr57B6qx6VbXU/PbVBKdV1TIHCc/r/AIGvJQclwvJPpXtev/utU1hghPyY6f8AXSvHiy+T50ylT/s121INu7OGGpEFG6OLecDrW35TDgIv51jAXTTnD9OvzLWz9kml+d2AJ7VEoNbAkmf/0P4Tbq8jaHIGR7Vg6jykYXkgc4qt5ybfJycVBIZy24H5fXtWcaaRTlc34fKEHJNaARzD54bmubOoIIdpHNWZruSX93CwVfXPFKyDmOgCMTgA5qIkCLk1UsG82HzSxzUsqN5bHFQUcOvEzt2Petf/AJZ7e9ZP/Lbyu2cZ962MNu2459K6DMx7v/WVQxzn3rRvQWkG3mqdAFnjzc5rRh/1FUvJ5xjn0xToVYJy1AEMn+uNfWX7ElwLb9p/wOxHJ1i3T9QP5kD6mvkza3mnjp1r6n/YwIX9qDwKT31y2x+MyY/kfyorxvTkjen8Z/XOgQ61pxBOH06PJrn9KMn/AAl+u/McSRgk7exTA/WujhKC60WQxLmTTk43VS0u2z4+16PHS3jz/dHXv+B/KvmMLK0eY9Grsfndr1rJ/b2sWmeeuO//AC0rw2aI8wqGIHXANe7a9bEeLtXjwNpTA+b5j/rK8hmtisoUN9/rivaqJJXOGkc0LG7SUNZtwOpbo30rokvtM2/vmKt3GRTIrPbKYjH8p6HP3frSzaYDIWwOeaiSi+pMW0f/0f4IoIPNbzGHy+v/ANetbdB9l2cZqCFSI/JYEL69qd5Ixu7fSs1Jl8jM97aNuVOfpTLKGN38mQkfXitGArsxsNQiAofNAzTvEfIaulxReX5e44rRmI2be/pWbo/MJXuOtaQjeSXJGB6msgPPiCLnkfx5reFzG2ZAvzDqO9RSeV53K1dh0lwRcBvu/e966Ie9uKyMGRT5ucUz7M390/lW9KkeeVql5reTjvQQQGB1/elwG9M07yh5OKcoZJMygt+tM2fudvOaAF+zzcDI+frX0P8AshBrb9pLwRMzAbNdtMZPpIM/zH514NHmQZj+b6c171+zrNDo/wAZvDOpxyFDa6rBM2BnO2RCSvrgAk+mDRWS9k31ZqtHc/sKVibnSMI58vTkxyKzdL5+I+rW46m3Qj/yJ97/AOvXmuifEq0ub3RrRoZQrwIhyDnA6/hXoHhvVdPvPiLqSxMrbrZEIdSrbv3nGCM59q+awtKSjaW56NSSex+ffibzV8WazCwAePlSe4HmZrx+VGuE85QU5xzxzXuHjCCUeONXyR8yOBz1P7yvHJf9Z9n/AOeI3n3b0r1pQurXPPjLlIEzIQAM7+uO1U554gw85grYGQ3WtSGBmhMkrYPXC89OtR29oJIhJMu5m5ziudprc0Ubn//S/g58pP8AVc7fWrG+bPk4GyqZaENtJOfSrPnHFc2vRHV7TyGImyk+byenHrUuRv3Z4oBBTyQcinyPuHMPsFNvdLHjCy9+grfVWMe0Ak+1MtLBriaBFUk+w6V3MNsYYwwjyxOMd8+lZ+1RSoNxueZDQJIpDdS53j/vkVSneSJvK3cetdlewPZwia4Y+a/Udq5OQSyuTgYHU+ldVKaMJRalYzVjlllALYz0p7JMpIKdK6Sz06OK1e4m+byevt9a2LXQrS3tE1vVCdiY8lR1bPTP17etVdbdTI4ExsMgg8deKURAkYGSeBxXRwabd6jdrFCMiVtvH970+vtX3v8AsofsWeJvjjqyajdwvbaJbyfv7kEFm/3B3/Csq1aNJXk9TpoYWdV+6tD4HsPDetanCfsNtJPt5OxW4+uBWiNJ8QaDOLmaCSGWJvNVmBVgf9nOD+Vf1s+Ef2Xfhz4Q8Nw6Z4c06CARpjfLHuZv97IzXiPxS/ZJ8OX9jcXVraxsxTD7QpI/3a8f+1lzctj25ZLLlvdn4ufAP9uHxv8ADvU7HTPGxl1bTbU+XGhYeZGPr1av3o+DHxR8AfHLV5/EXhiVbiGWyTIztdSPM/duM5U8j5j61/P58df2aNc8Ht/bumW7pHI29xkDC+o9vesb9mr44+Mfgf42tdW0i4dITJsnhJyjD1+leguSpHnhv2PJqwqUHaa0P2m8UxS2vjfVTH85i8z73t5mfyrx6OXzpTLt+Y/eHcfX0rtbDxto/jfV5PEWm7PJu7YSOCDuBk8zdn0xkZ+tcZHFDa3S+aSccRj1/wB6qtpdnKVr0Xi6dO9jGJZwjiHJwMnoDXxnqnx78eaVqM1hqVjBFJGxAUpL07Y/edK+5WK28Gdp+/3FcneaV4a1K4afWrhoJBwpMy5kXrvPnCVskkg4dlyODXLOsnujpoq1z//T/gfRZLgebu5qcREwYDE1HYgiLlcUwtLFF8ppWQ7sZkmDG45pbcMbjywzEHj8ai89dm7GPauy8CaDJrWrxQ4z8+eOaudox5h0lKbsj1Dwnolz5EckkQKTcA5+YV6YfDswuAWAAC+Yc+vvXuXw08C6OGW6v1zDaxl8H+Jl6ge47+lc7eW4fSdQ1QxlJLuTy4wQQEGN2fpjn6V4fMe/D3VY+XNesf7R1HyIgQvFZB0QpdC3CElxkjHavaDoSW8U18wzs5H0q/4N8GS6j9p8Q3MWY7ZQvJ4YtjAHqTkY9ciuqM7RucMqLcyj8LfhNN4319LNpvstlpq+fd3TL8sKwZyOeG34O31wcdK4Lx3qUXiPxIdL0KARWMUpjgUD5j5f3R+Pavsfx6p+EXwxh8KRlY9T1pFuZ4lOG2yDNuxPXJCZdPROnzcn7JXwLsde+1fFrxnZtPoegBcwYJF3dSY+z2wbpk5G/HPNbKsk/aP7jdYJN2SOy/Y9/Yg8Q/GDxtY6LciW3tzGtzqLAZ8qNwCg6fK7AgqDyQeK/qW+H/wf8OfDjwzbeF/DNuILWxj2xRqWyo/uBgvzj/brQ/ZN+ASfCT4YQS+IY/N17Xy17qkkgX52kJYkY+4EVlVE9Vx2r6ug0+zLGMKpZk+UDqv1FfN4ytKpK9z6XLsPClSvbU+WbzwnCYAVjCBuhPSvLta8Hx3kn2RI1VG/1xJ/lX23eaNPJGIjIdr/AHT8uBXBanoIRd4xx1+XrXFye9c74yclyn5c/Gn4Faf4j0qeykiJV12JwOF9fpX86Px2+Bd18PPEBurFAYQ24gHOB6/Sv7G/GPh5Z4NmwE7MY681+TP7THweg1uDzWjMrKdhwAMj1+lelgK7hKzPPzLBxqRPy/8A2Z/EUlgotL7O2dfLHzbgo96+nmntLg/aA2dkmFx3r43mhn+EesXGmpG0cMrZ3YJwPVa+jdEniurGDV9Nl37h5jDOVB969yc+dWR8TKm07M9PlCEeVISPrxXyP8W/CPijWPF7alYxfaYZIl2kk8YyCOTKeoJ++etfRviPxnovhnR11zUpisLdABlj9K+ddR/aE+GC3Ob9bwuwBBGFyD0JHndTXm1ouLtc6KMW7n//1P4H4RH5OMnIp8oLW+5eRSRowD5BGavwzQ7fJxx60AZVtZGWYqW+UcE9q+oPg9o1nYwG+ubfzlXkHOCa8J0pfMvVt4owxlkGQOfvdOnr29a+7vDelQWWmGEMHEEeScYBFceLqWXIerl1K75rHvel2aweAY7RYRJNqYBQ5wyCT7xI6jHem+LfBl1JaWelWBjlw/7wEgHrs5/4Dz9K9A046cmiwXFy5lj8kqICu3LKMkKe5A5IHQV7Hp+gQfb9OjnIkazTcGAztb0P94+1ccabZ1SaR8I/EDwuvhyxFiihp3HI7bfX6e9es/BjwH/a0FrLLH/oOmwG4nnxw5jzt3D3yMZ/un0rD+OcNjfeLPJsdot7QrbqQDl2bOF+pwcD2r6OmvIvhb8AYWSRRd6kvzDgNshIWEY64abYX/2ST0p1I8q5b6mtOXO72PinxnbeKPjp8axodhayefd3DWdtbqcqoUhI+R/dUKfoWr97v2efghpD/FPw38JdN8u40L4fCG51eRAMTagy7lUqPvlFYsR1A2k8EV8G/sEeBY/C9lrf7QXiO2+03NmqW+nIWDbrm6YKhX1KsQuBzkgda/oc/Zn+FX/CGeCLSxvnJ1W/k+26jIQAXaVi8wLeqkqif7I9q48RWTXKmelRgk7n03HNbMjW6rtRF8vJ6Y/2TViyjmZhIITtKcHByf0rv9E8DXdycWqb5PQgkV0zeA7uDM19GInjXaozgE+grhVJ9TvU4ni13b3U0BM8gG7ptHSuH1iKAzGMI20d8cV9M3vhTUlh8zyCJMDjcMYbp+fauXPg6SRZJY8pJ1wCCMfrV8iLp1UfFuv+WG3PF8o6nPFfJ3xJ0NNRtPNYgnGRxxj1r9E/FfgZlWWKQBRjPPHFfIPjewgSWexeUCWFvK5HArnjdO6LrzVrI/BH9sb4f29v4efXIIxHJbvtYAc7fX6e9eFfAHXp9V8NmC5wTBL5RHcj29a/Rv8AbC0SK6+H+oSxoGPl5iwM4H+36V+QXwcvl0Txa6E7Y7xyzITgKy9QPcd/SvdwcnKN2fKY+goyuj7blmgmszDL8wH3FdQwFctJpXhaNt95aJK8n7zOxeA3IHTsOK6kyxn7qfpXP3UcUjIxQ/cFeHVxMm9zKkrKx//V/gwvoYYrncCdv93vVeBkxyvFU7m8aZ/OA5p1vMTDgc0Ae4/Bzwz/AGj4hivblCY7dWlfjjMRAXP4kD6mvua5EVh4C1DUSwjZG8tcjBI9vWvlT4PW9za6PJfqOLydIAeeBEC8n5syj6rX2H8RL6C1+GcGhDGbi82l8c7fX6V5WJalW0PpsBTSoq/U9GGpTWPgjRzfuCJEE3lqPu+Z87Et7JwfSrB8dTal4uSxsD5iCLzJyGwAeP8AEfnXjnxE8WjTvDsNivyCCDy0zxkZ2cevy8/SvNPgf4nF74jluL8FvM+X738PPP05Xn/ZPpWtO1jgq3Wh7D4xtkv/AIgaF4YiLTyXU/2mQlgD+8xsJ/3cNz7+9e1fHu6Ota1ZeFLAqLezXy2APBGCv/oW9voAa8Z8J38mrftDz60TtGnozxrt3ALCdu38Dx9eK+lvBOlWr+KT4l8Yvizh/wBKucjOUhDk7fUSAgr6g8VlV96rc6cJLk3Pr/8AZ31CKC00XwPDpks1joszXVzj7slyqosSnHGFVS/+8Ce1frd4S/am0DwXJ53iO1lMKphZNsoQ+wbbivz9+BHxV8DfC/4eRPdC3j1PW2F3f3M5UYa4IZUMjfvHZFCqQi5BLCvYbX9ozwP4wC2Ph/xFaPdMgJEJRmVidoBUykg54571wzg07KLaPZi4xlaTR+qPw+/4KSfAC/Y6LFcQW8w4PmuysPqDzX2VoHxd+GnxJ0zydHmhujjzI5F5UH/aIOBX86useDZfE1xFcXNvZ6sqozGS3Ty2jZGKsOPvFWBVh2Iwea9++BOvaV8PL6JNKG3fJ5ZicKcD1I3VjKTSu1qV7FpXbP2s8S6zoun+G/KtCGnhQ5JI53fd/wC+O/pXxZ8S/wBoHw78NbV7rVHeaadPlWIbgPyqe9+Isd1ai580I7pyMhh/Ovzy+LGoa7468VtpGhKskiSbFB5Ea+q/3vwrCEm+hSg4xumdFqP7UHj74kag2n+G9MSxgeXyxcythiPZTXMaz8I/Evi3ddaxrzh7lcNEixqNv93dIZuP9uvl/wCIfxb+Cf7PenNp/wAQZJ9Rv5lMrxQRCQfKMtsjYiOPA5O48CvjvVf24l1JrjxP8MtC16LR7Qqxuo0QhI2ztZ/JnYKrYOGOAccV2LCzceazM5YilH4pHvv7SXwV+Jfhjw5qLaLdyapp725M0DjJXb18luduO+6vw10bzdJ1+J8CJoLrDDqcx/fH/Aq/eT4MftLW3xr8H6jpltOL5WHktvxkeXjzAf8AeyPzr8cPjd4BvfBHxLvtPuI3tlJE8GWHJk+9n6d66MHzRXLJHmY739Vse7o5NmLkAEHod3WsvTtcsorYRXMDF1OD1rD0DxEl34RhO9iip+8O3n8KyXlSBijs2etfPYiDp1Glqc9NXP/W/gOytdRpSbo/lQE9OOa5zy/b9K67w4j3t75EAOd+cCplKw1Ft26n2N4D09NJ0TRLXqtzi5lP/XT7xH07+le7eP8AbJY6R5iFY458uCOoHWsK18N+X4g0vw5KHURReS5BHykHBA/HivQfjPbrD4W8PNbFsRux6jc2emRXz0ajc+dn2kKPLSSfQ+Uvi7rUk1wV3nMaf8B/PpTfg3eRWljPqbkLsPlr9K5/4tpcR3YhDn505+WofC0/2Lw+IpztEj9q9OjZxueNVpe8fdfwgskOl+IPHMyhlS5gtA/cl1MrqD6sQcDviuw+Kmvat4n1bSfh94Ost9xc25LQ7sAx2+Xbc3o6AgeuK47wvq//AAj3wC8MaQAobUNSm1GZ+7KpCR7v91VY+wavvj9gb4Tj4nfFHX/iz4igCWdjZLZ2rsMlWmO8kL/uKyfU4rjhWS99nfHBuUrI+AvB+m2HxJGtJ8ZNdn07ULZCdO0xEeOKVo/uqzHAUnsOprmfhh8PbOPxdpcEulztqC6jIJri4eNrQ2qiN7eONHjWUP56tvkabYFOTFiv6MPEP7L3gO7uZdVewt3MreZNHtA3n2b+GrGifs3fCZdQa+utHRNkexYwX2h/72zzfL/8ertp5lG1tDN5XO93qZ/ihfhfoN/oc3wQvzMsoV7yztQ0tqZGUNJJC4J8gs4Y7ULfe9653VvEGpR+IDrsS+Q7jd5eMbT7jtX0gfAmn6LpclposBUDnftChfocV876/o0UTYIVGXlm3ZBrxsRJTn2PYo0pRhySdz6R8P6tea14eW4Mxl89MLzjFeNyx+JrLxNfeGdMuYom1SPeju7w5Pu6A7DXq/wmEMfhY2E4y45T1FeV/EnzoPEMWoOfLe0XGOhJ9KxU0kdcqb5Njx39qz4P/ELxnfeFvF/w2hHh3VfCKxSWs1g63YWa2l8+CUI0EG+RJfnbcCrj5OelfDHwQ034x/BIavpnhTw1/al/4hiZHvb4ARk3G/z3MTDDl8jakgXZntX7beEbufXNC86WzgvFPdm2mq0/gjw+Lhrv+ypUlTqCcD/gP/1q9p5jOMbXPFjlcZdD8jv2U/2PvEfg7xjfePPGkkltNKRLHHbuPKyud25Rx82Vx67T6VyP/BRjwVY2l3pfjWwjABYRyYHrjg/mPzr9sr+5tNL0uX7PGi4j5+Wvya/b1urPUPhXqMkq82zJKvsRsz+WD+VcPtnOpdGk8HKnDleq7n5m/DnUftGi/wBms5/cyeWRjkj1+ldTNZlJCsnUV5h8MZLX/SPn6Pk8jgepr34pDKdxG49CfevNxtPlqNHkxskf/9f+B9XjIK5Fer/BfTjq3xB0vS3AIubkRn6N0/Pt614wASM4r6G/Z1s5JvitYTR/MYS0qY5yY/u4+vapre7CUux2YWP75Loz79ltppvH8t6IFEqXEm0EHBw+T+Q5q98ZVvX0vRPNXdJHyAflGOP8R+dS6HHIniOKSW4KqyrKeMsPM+9n6d/Stv47SotppVugyllGCCOrbtmCfrg49cV8tGfY+3xMbJK1rnwh8Sra7g1L7TcNvl2dByKzS3k6dbwZ5Me/Hv6V3/jq2jfVf3khfzY8jAztHvXHRWf2nxJp+kJzufawHZfU+3vXZhqza5WjysTRTdz6Y8e6y+laf4c8MW52pp2nqxB7tP1H19q/oH/Ybhj8NfAjQnjR457qA3LsSBv3+ZsLey5H51/NX451SPUfEY3t3Ecf0h9K/qM+AemSWHw30SxjTY9lYJGQRgYHWvPryfux7n0GW0VKfvH3doNmddQQurEHpyK9M0TwNa2sQeKzUFTgA8/99f8A16534VCB7iGKVyAOvFfTXiDU9J8O2oeKMMzvk45rKCXc661NJHzF8RvD0lrZh549sUifMcbQPrX5s+OdZgbXUsLSUndL5TBRk498V+jHxq8dXureEbix0uHywyfKyjcRX5taToljJ/xPr2VYn3eZyQefxoldu7MZUnLofVfw30a48kJFECTHkAHqPUVzPxb8M3d/DLfhNkkK+Yq45/4EOtev/s4fFLwFdaq2meNQ09rCvlvHGy5I/wBlgea6r40eIfBlrpNzJpQaMXJ8tcspbH0rSNOXXQqVRNWseBfAC3l1TS50gkKSxPyg+bH1FfRl1pF/9i+ZSyeoGTXzt8GXOi63Lc2Ts0VxHvZWUr83pz3r7ptte0TUbD7OYglx6HgVnUmzTD8sXsfEnijw9eCST522OmGB/rX5P/ttadJp/wAJdXa4j8sLHliTnI9q/cTxvIZ4pZrdlHm9ePu/X0r8XP8AgoJeQR/BTxBNKNpjgAGeOSQB+pH51WCk/bcp0ZlFLDt22PyD+EU0P25Lbh9y7Xxzk4LY+uAT9BX0G0s8bsqA4z6V8kfB++kh1e5tUyViXzePvfeki/kR+dfZqLHMiygfeGa9TFYRTqNvQ/M/an//0P4GCpXqMV9KfsyKY/Hcl4nmFoLOR05HGOv5V85qRGMynd+tfUv7L+nyLrOpX+f9XAsftiT735d/SuXHytRmz1cojz4mKPtzwKQ+uXDucMo8pf4s/Suk+NFrJaadY3d1EAn2b5GJ4Pmfcyf9muO8DRbvEd5cxR/PH86jPyk+g9694+JlnDrfh6Oa8bJjtSApHCmP7ufTORj1zXy2GqXPvcdQ26WPz98RRre3NtKuBtt/m965Pwg8V58U9OSRgFWTYxzwR616TdeHVls2nYDMREf3ugPT868FSWfSvGcN1bkq8cnTvXpUIJytc8TEq3L5nsGn6dc+IfiJpuj24DG6vViAPbzuua/rL8N2r+Hrm30bygskS+UVJxu+lfzC/ALS4tR/aK8G2F0uVn1O338dcEA/kSBX9bPiHQ7O68R6bJaAKJIvMb+9n3rza0tvI9zDtQr8t9D0jwdqyW7iURlz9dtdzrOt3muz+SmQPrXH3fhJ7LSY76IZz3LbRiuF1Hx3ovhREk1S4WBEOANpyx9AOprCnfm5UaVareyO48Q3FoIlsozkSxc7sV5FH8PtLvdQH7sLJMcBz0B9NtY2o/FHRLrVQ8dtds3mrEmIHKtu+7j5ed38Pr2rt9N+Klho3mR3en3ym3BkIMTFwRnIIxkYwc/SvS9gzBVnL4GUp/2fvEJ1AX+ls8Ekg5AIUD61evPhFqNgxutYkNxKjZDs3BHrtr2SD9pjwjPpEV3caTqlvHCqhZfsoKsW+6N2Mc9vWvNfEXxW8YeJ7mG00fw9e+fcIPs4uQYw2RkfeAzkciorwnHqONGdrtq5gWE1v4Zu/NKKsuM4PAxXpl1fCa0F9bSeXldvXv6fWvi/4q+PfGvgjw9B4v1eKys4pphDHGWkLfMwUAgjPLEAepIHU16/8IIfE3iaODUdUSN42HmB4sqSfZWrCpBct2FNvlujsNTvdW1OyfbBt29evzf41+Lv/BSm9bTPgbqYubj/AI+Z4YDnuWZGUfVlBIHcDIr+izxLo2m6D4M+0SxqJfL3Enjn8a/ld/4KveNori00PwnA2PtUzXcgzxhWaKNvooU8+x9K2y5OdTmSOfNsU3h3rqz80fgtceZ42a33kb4MKPw3/N/wLj61992Pm/ZljcDKfL19K/On4FSvH46tppRk+X8nv9a/Qud5CVktmeRXUNlV4ya+hmk2fBSjbqf/0f4IQJPPMIAwOtfYn7NFzcWUN5Ih2ebJsI2549a+PmYpOCOr9a+sf2d2NpaTyTBseZ1xx3715mb64dvqz6LhunzY1R6I+xPCCRrrF2kJKmR+np9a+r/EultdWS6cZF82Kx81eOH/ANX+dfIvgK7tv+EmvpmPlwY3epzX19Dci618RRNu86x8uPPp+76V8nhpNOx97mtnG6PjVdEK+faNJuKXMqOMdRH9w/Q9vWvkPxpaz2viczRrgiTB46Gvva7tb+18S6lFIwXbcPnIxj0zXzj8YtBtdL195AMC4XzQew+te3Rupny9b34p9j0X9mUCz+PvgfV3Cj/iYxDIBYcvGR+lf1yxTQXyWGqxjkHyyfQV/G58LNe/sHxLoWtE7X0+5MvPby9m3P1wcfSv6q/gj8V9H8V+G7f94jZTcMMD83oOevtXmVeZ9DvlUTdz7+ikNx4NIt0V2iTAB5r5M+JPhaG90ieW2QfaPL2ed94j/YC/+zV9K+A9dt7gjStwjWU4zkHmsf4seFJNMvftVoVdTHvmReRu9BjvWGGk4Su0dNOaPgLwX8afE/guFtM8bW63sQuoWhcKN0Yh6GT/AJ6D3Wv0V8P/ALS3wH8X+NdU13xHf2crXlvG8/7pY8tb4igEaiOHJSMKzAfeYt6Gvj288DWGsyjzgBv65Xp9a2dC/Z7gvLuDeRIqSbH2r8xHrXsUpOe7NfYUpvWTj6H6l6b8W/2eL/4ProWpatpywNIsxjkmRWWSL7rEnBDHsh59q88+Nv7Wv7ONogvZLqLWZbdJPJisFWYLvSQJ8hxGNpZf4u1fPPjH4HfA2yvLpfhxY61JEIv9Ea+e3jMT+uyOM768ZHwCdiL27dggGWAxzWs6Sh8TuYUMvpyd3Nnyt458Var8evEul3F5prafZaSSy26yucFmIWUjH7t0RixSPcQznuvH6A/BbTbWzlsNMQfLbJ83vXmUvgTRPD0C2mm28cTHh2Ckk11/hDxHB4amlu5JG3JHxkda8/GVI25TbEVYL3YbHc/tLeN7DRvDssIkWNBFuJZSBj1ye3vX8VH7XXxLk+K/xM1jxeXLWcTfZrMg5CpCHUsFHZ2yynuGBHWv2r/b5/aTl8SPc/DHw7cb7rUAFupEz+6VuijHQnsO9fhB8WtFk03wxaBUA8642oP4ivqR1x716mUYaUKftJLXsfKZlXcnyrY5X4EWstx43s+v7tP++vp61+heoQqbpisjxHuqjgGvir9nWz83xRJdtGwW0jznHGPXNfcvkQXZNxMz7mOTiu6dSz1PFqR0Wp//0v4I5QTc5xX1x8M45NL0MBTt8weYfY18jxb3utpHJr6t0ab7JpcEayLhI8uc9RXl5vrDlR9Tw3dV3NLY+gvBUs11q9zDGcK4yT7etfdPhnUnuvErWgIKxWu2LC/Nn5OAPwP5V+afgDxDLHql86g4k+RD6L6/Svu7wxqkbeL5ZFbzGjtfMx0r5ylDkr7H2eMmqtK6KOoRWV54wvmmbzkjXzI2HAc8dT36j86+avjVpUmrXNu6BwzR7AMHJHqPavoHT7lr7XJr8ujxXMqxIu0rtz5ePz7etc74+0Jr0WelqVAeXykhJG4YIB569SB9TXp8ji7o+Yp78rPA/Cvhdm1i20iRAJRcBTluWBG4Eeoxzn05r9Uvhtp/xA+D93DqHh8yXWn7tzxtksB6genvXyl4i8IQ+FvihpcN2gWC+iSUuB0IYRcH6EV+4ngHwDpmv+Gre+MatLJb8gcjpn+XP0rnlJONzbnZ3Pwd+OumeILSE+eYphyd2AQfT619Y6z48stZ08Wly2Q/JbIzivzJ8YfCDXNFuf7a8MKY5ohvL5Kgn0C9zTfDHxS1KxddE8QgxzMu1TtYkn0HvXNUpp7BSqNbn6N22iwPkRndxu4549fpXpngWSLStWjimDMC+W9vr6V8beBvi0tvdx6Zrkx+9mGTHysP7uehPt1r7f8AB15pF41rdmYZ/j/2q3w91ozvpyUtz6O8SeFrSfQ4NW09pM3hwMAfKfQ+lfPuuo1k3lbUD7MYIOK90n8dI9tFpVjDAIoRvBU7hn04zXlfiieKZFuN3L/d46/St6tRvVGlKSjueE6vAHUXEnGY9/PHzen1r8vP2uv2o9E+C2jS2NvMG1K7k2W9uGGFX1JzwK99/bP/AGzPh5+zh4KuZtSu45dSmjYwWajJlC9fdcd/Sv5GfHnxi8V/HH4gXPjPxfcLPNO+xPmICx/88wvp/t1WDwinPnqnmZjio03yrc990jxnqniLVpPEmuSPcXNxcGadmbOXbOwL6qmDnHTFc58cJGXUtM0u/baq2glAHfPTFSeA7LyrKLVJRyXyF7Ecf4N/3171j/GmdLrxv5Vq0kgS0RTyDtXGc+wxzn05r1faacq2PB9nKTvudt+zlpWoX2pSyabZyXEpXynUKmCPwNfcMOka5bJ5dzpN1K4JBZM4yDgjp2IIPvXgf7HMN1osi6uk6x4flWGSfzr9VNV1bTrO6EOoTQW8rRpKRkLu8xQ+7Hvurxcbj5KdorQ9/BZRRnTTmtT/0/4XbPSrPzzLczeRg4OBnB9PrXe/2raR2Qhib+HZ1rePw+0638HzeMNRu90A/dwIv3i/qRXiF5IizGOOQlV6kdBXBOk6ruz1qeJlhbpaNnrnhfXGsrtR5h3SHbjPavuj4beM5/8AhOn1CWSI74Nhl2nGPXb6V+ZemXkYuTLk5j6f/Wr6h+HupOdV2/8ATtn73Yd64quFSlzo9bCY+bjyNn1Vp2t2aaxFabXkFxdsVOMbfJCEfThT+R9K6TU9WvH8QRmSYxi1vJBkkFs4R/8A0IEfUYrw3RNUSbxVpbFvnW4BYdiJEkDH6AkZ9M16VqMtxca1fyKQSJ4pF9zKMtj145+lVUa5b2IoTd7n2R8fbGH+0Ph/4wgYCG4HlCbHJ4R+R/vAj6iv2f8A2Zmg1D4f6dI7b41XYhC5J52c/wDAefpzX4k+NFe4+DekrfrtfStQURknOFusbG/3Rkc9Oa/aj9hx4dU+EdtLyxhkIlxzyvUL9O/pXh70/dZ3n0zrPg+y1C18qSIY9cV8y+Of2frfVwxtQI3A3q6/eB9K+9PJt47Y/L5eOvesRorJf9HdQUHU96uluEtT8oNY+E/i3SY3gMTXEEbeYrqx3A/7P/1qseH/AIlfEbwTE0UBlmiKfvInVsD/AHWxX61/8IzYXNuI+EB6fdOa529+GugXUYE8cUu3r8oGf0qnJ9ioScT83R+1L8TJk22mlrNMfQNivLPHXx2+Nt3bTHWdQj0uKXoIwSzY65H8FfoF4z8IaDogmdYwTF6BR/hX5I/tF+MbOx0zVdXu5Nlpp9tI5OOSwO0jPqDx9a2pJ83KtQnWdr9D8Gv2pvHlz8Qvi9q91c3D3C2z+SGkYsF8v/WBVz/FXi/gW0e41LZtBbpjvmpryWLVL+91NAyi5mEpJG5v3n3vy713vwu0+SXxLDuVRh8n/aFe9PSHIkfPczqVOdu/kfTfh6OS31O30vcNy4CjHyknpj61m3/gc+J5/EXitOLfTokhg45Y5RMN77Uc/Sut8MWsGt6ldak8apDFFLLHtVs/uumK918K6Zc6T8Ktet7+1xL4haOWJmUju4+TjnlgOO5HrXn1KsYys2exg6fN0Ob+E3hXVvD3g3TPFFtG5R7ry2XcORXuXje18X+NdSg1kW727+QFeNn4XLMyqp7hUZVz6gjtX1Z8KvAtpc/A/TtKtlR7hk89srzn/ZFes6Inh3SdPWx8TWtwLtPvbWbB9D92vCnVs7H1dChLluf/1P4Wtf1GRIvsiP8AIjeYDk4z/u1yYjl4JYfvevt9a0NWzcXvk81Sl4m8ntSikjrxsr1bmhp3+sr2zwnfiy1LzvMP+oeP8D0rxOxdPtAUEZ9K6jSZnXUhAzkKUwM1zVopjw02j6I0jWBFqun3ayc/adnXt619N2eoW0ut391yXeIyqP4QY28pfzBGPXNfEdlqUapDK3y7LnjPevqnR9QtzqyR5O2ZfKJ7Ywj/APoQI+oxXBOOnLI9alP+U/S3xVosutfssReLLHCXFk4MwXncE2bCf9zB+mK/Vf8A4Jq6xFfeA9S0yKRgq7ZyVG7ifqVx1FfDXgjRjrX7J+u2kLCSVLGSUKoyD+VfQ/8AwTJ1h0v9RtDOXlk09QHxgKYegK9uo/OvIcUoaaHr2Z+x15bgwY8zlvvcdPrXm2qG6tLgSHAA+6TwD9a9RSKaa03mRMr935T/AOPf/Xrn77TrqSDN4WTjPykNx6/SkrIRyza+YZTJufdH935htrK1DxU9vaeazqCOuVNWLzRgT5IIMWM5715x4gtkaJ4lfIPpWvP5BHU+X/jJ43ur2B7W0kWZ5DgkA9fTivw7/wCCiPjSPwd8Pbf4eWrj7RrL+ZcKAc7IxvkAb/abj61+zHjuO1iumvBjdAvmj+7/AMCPav5sP21/E1348+L7yTbWS2+WJACRsjO2Rh7MeM+tdmBguc5MZJqnY+MdMtomuYrUOf3gyRXrHgAJZmdhkhPvP3/4DXk+lrNdau0jEOIk69BXsXhdo4rN2C5EnU16NV2d0eVg0z6H8DQA6KsIzHI4EJy2P9Z978u/pX6d/FfwTaWXwQsI4YhHJaWavJGp7qI3YK3cq3Bx0PWvzM+GbajeCDTLBV3yXQWJvvZLHaAcdyeB6mv0B1j4g3niZYfBWtI0cuxUmBGBtXZuI9nwceuK8jFtSd9j6rAJdj61/Zt1m0OgWq3xa2Z02IHX5WX1XP3h9K9xe8n11vt9vbxrEfljAKqNo6YDcgfWsj4S+EPDt18CNGhe3RPMsvMkAzuU+zdq88l8M+N9NnkttMvZIINxKI7cgGvLlDU+qpyXItD/1f4PY5Cl6ZZfmYcH/wCvWfIymfrXe3WjPFDPdSgK+/JB64/GvO9jFeh+tRGVz0MZhalCV5rUsxfupfNXrXS2Vwou43YgMOx4Nc3g+d0q9kFhPnk1Eo3OOFRx6HdpKixGLJ/dt5g+vtX054L1CznvrJp14aMOMt1LdPrnt618ni6RiQGHHJ5Fe9+B9bSK1sLiUt+6LJ1HSP7v59vWuTFQv5HsYGacrH9NH7FFpD4z/Z81vSoQsmLZoPK68Ebl+b3HI9RzXN/sAapqWl+N7RbfiXEsJXs20oGz/ulSD6YOelYn/BJfxjZjU9V8Oapkx3aMNp+6vk5Tn0wgLfQZ6Vufs32A8E/tP6l4duX2DT9Xmt+OFCzO5PsOCPzrw+jj1R9G7rVK6P6AdLkglsFlbAMtQailuLcSbB5pOwLu4I9fpWppVnc/ZNjIAkYypxwfoe9QXdtbpEZJEUlOnymsIpy6kKB55e3jQQfcH3MV4Z4rmk2bYQFNe66qs5j2hcn0FeQa8nlxF5VBK9fb61XMOnTfQ/Pn45CTR/DlzcBcPMPJxu5+lfzP/tDataWPjDUo45t7ACFSR8w2je3v87cD1Nf0DftpfFSy8B+GLiXVZOYo/l4x+89a/lh8e+K5PEuu3eqXRZi77z/ven1r18BFt3PLzJ8kCv4S2SSyXRJ3NJ5bf3QvqfSvb/DaJ/Ze3IX568R8HEC0kY9Gf5j2H1r1XSpo7fTjyeH59q6qzOTCT0vY+0/2aTZ3vj/SAwixDdGQrg7SYwXX82BA9TxX278YvC+la54mGqeHt8V1Z6XLcPLH1zF93co6fjX58fsu+Gdc8T+NYNK0a4Fu7L5qyuQoUw785PQb8jb69q+vIfiDeeHb/XbXU4huuofsX3WKEIcPsfodx44614dWDZ9rgIpK7Vj7f+AvxB17T/hTo2n6naOsFpajLDLZQ9Gb0X3PFfUdr8QNKuovOlCyg/cYqOV7Vk/AePTL3TrWZ7dI4zZR2+7blWHsvevqax+Fvw3ltlmn0yzd35YyRndn32nGfpXKk3qzpqY6FJ8q1P/W/it8VxGOznmCZ3pz7V4lex+XaQyINzSdcV754ot3OlzBWySnA9a8GZJHgYBs+V90etZ0tT7LiKCjW8jMw/8Afqc8wx+1ViwXqcU0Su1vheT0q7I+Qsjo4WYMH+Xa6YJzxXqnhmRRpjA7sxPmvIomVV8huBXd+FpFiumtJ5Pll49qxqtON2ehgpWkfvP/AME2dXbTPEOpavYgl7BIbqIFuGQtJFKD65FfWHiK8/4QX9rXUNalhKQ6nLa38YJwDtWJ2Jz2dVZge4bPQ1+Uf7CHxGtvCXxT03SbifyLXU5FsrkMeAtyA6Hnss4Xn+6WPSv1w/a40W5itdE8f20pY6YPsrNt2s6SOUQn2VCq59VxXztSPLNzXU+zw6Uqdmf0AaHqsFxYxQiTIMQYHPUMMg/Qjke1QX80Pkbi5wK+a/2ZfiNH4/8AglomrSzRtNHCYpmCkt+7+Rc49UIYeoOelesahqYYBbYnzD0DdK5+VxegcvkR3cjeb8rgn0rhNREEqOrLuMnJA54rad3MhkVssOoFcT4y1+/0Xw5Pqek2DaheBMQ224AfiayXcIJ7WPwj/wCCnXwL1DVtLi8W6ZPG3lPmZ5G2pAPXBOGr+brxPcafc3o0rTAZI4H+Vzxu+tft/wD8FFpP2uPiPD9r8YW4ttF37DY6eGVEX1lfpIPeXbX4rWngLUbbVIbGaP7PJdPzuPK/XPSvpsDyxjds8XOKUp+6loSaJJd2lmkIf73LfL1HrXaw3n7gQsf9b1rj7iS3trnZFlkjl8oMORj2pq3kcl3HCpJx1xVVYJo86g1F8j2PqX4T+NtX8LeKrK60KYW7SHyyApPHr9K+3obi41DRLM3rCa61a9hBwMhjNJgg/wBzmvzN8N3DW+sQSo5Zk4UDqfp61+lvgiKe98ZeFdCWHdH9oWcnOQwhG/I9Ru4+teZWikfRUMR7m5+2HwyvILPTLSOKTc7ogQY2hcda+qNPjLWql92a+SPCEshtovs7AeV7V9FaXrZNkpfOa4pWfQUtdWf/1/4ytb/49x/uf0rwZf4f89q951v/AI9x/uf0rwZf4f8APaopbn3HEe5zFx0/Gn2v3D9aZcdPxp9r9w/WrPiup0H/AC2/Guo07/j/ALb/AH/61y//AC2/Guo07/j/ALb/AH/61hL4Dop/GfTnws/5H/TP+vm1r+mf9pj/AJI9J/16wf8AodfzMfCz/kf9M/6+bWv6Z/2mP+SPSf8AXrB/6HXgYg+2wmyPW/8AgnX/AMkhn/34/wD0E195Xn/H2a+Df+Cdf/JIZ/8Afj/9BNfeV5/x9mueR19WZ9t/x+zVn/8ALb8a0Lb/AI/Zqz/+W341j1Yobnxt+1l/yS7UP92v5N/HH/JUdZ/65/0r+sj9rL/kl2of7tfyb+OP+So6z/1z/pXuYf4DgzE8J13/AJCV5/19Vy9j/wAhCuo13/kJXn/X1XL2P/IQrtqbHzcvjPVvDP8AyHbL/fr9V/hR/wAlQ8Lf9cJ/5V+VHhn/AJDtl/v1+q/wo/5Kh4W/64T/AMq8qv0PbofAfr34V/48zXtukf8AHp/wI14l4V/48zXtukf8en/AjXnnSf/Z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1" name="Content Placeholder 5"/>
          <p:cNvSpPr>
            <a:spLocks noGrp="1"/>
          </p:cNvSpPr>
          <p:nvPr>
            <p:ph sz="quarter" idx="4"/>
          </p:nvPr>
        </p:nvSpPr>
        <p:spPr>
          <a:xfrm>
            <a:off x="4361031" y="1498582"/>
            <a:ext cx="4041775" cy="3047478"/>
          </a:xfrm>
        </p:spPr>
        <p:txBody>
          <a:bodyPr/>
          <a:lstStyle/>
          <a:p>
            <a:pPr marL="0" indent="0">
              <a:buNone/>
            </a:pPr>
            <a:r>
              <a:rPr lang="en-GB" sz="1600" b="1" i="1" dirty="0"/>
              <a:t>What is involved? </a:t>
            </a:r>
            <a:endParaRPr lang="en-GB" sz="1600" dirty="0"/>
          </a:p>
          <a:p>
            <a:pPr lvl="0"/>
            <a:r>
              <a:rPr lang="en-GB" sz="1600" dirty="0"/>
              <a:t>1-2 patient and public involvement events over the year (one hour on each occasion). </a:t>
            </a:r>
          </a:p>
          <a:p>
            <a:pPr lvl="0"/>
            <a:r>
              <a:rPr lang="en-GB" sz="1600" dirty="0"/>
              <a:t>You would be paid or given a voucher for your time </a:t>
            </a:r>
            <a:r>
              <a:rPr lang="en-GB" sz="1600"/>
              <a:t>(£27.50 </a:t>
            </a:r>
            <a:r>
              <a:rPr lang="en-GB" sz="1600" dirty="0"/>
              <a:t>per hour) .</a:t>
            </a:r>
          </a:p>
          <a:p>
            <a:r>
              <a:rPr lang="en-GB" sz="1600" dirty="0"/>
              <a:t>There may also be future options beyond the patient and public involvement events</a:t>
            </a:r>
          </a:p>
          <a:p>
            <a:pPr lvl="0"/>
            <a:r>
              <a:rPr lang="en-GB" sz="1600" dirty="0"/>
              <a:t>We will only use your contact details to reimburse you for your time. </a:t>
            </a:r>
          </a:p>
          <a:p>
            <a:pPr marL="0" indent="0">
              <a:buNone/>
            </a:pPr>
            <a:r>
              <a:rPr lang="en-GB" sz="1600" b="1" i="1" dirty="0"/>
              <a:t>Contact details </a:t>
            </a:r>
          </a:p>
          <a:p>
            <a:pPr marL="0" indent="0">
              <a:buNone/>
            </a:pPr>
            <a:endParaRPr lang="en-GB" sz="1600" dirty="0"/>
          </a:p>
        </p:txBody>
      </p:sp>
      <p:sp>
        <p:nvSpPr>
          <p:cNvPr id="1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51102" y="4992934"/>
            <a:ext cx="3412309" cy="1395678"/>
          </a:xfrm>
        </p:spPr>
        <p:txBody>
          <a:bodyPr/>
          <a:lstStyle/>
          <a:p>
            <a:pPr lvl="0"/>
            <a:r>
              <a:rPr lang="en-GB" sz="1600" b="0" dirty="0">
                <a:solidFill>
                  <a:prstClr val="black"/>
                </a:solidFill>
              </a:rPr>
              <a:t>If you would be happy to participate in this opportunity, or if you would like more information, please contact our Patient and Public Involvement Lead; Katharine Fowler via the following:</a:t>
            </a:r>
          </a:p>
          <a:p>
            <a:pPr marL="285750" lvl="0" indent="-285750">
              <a:buFont typeface="Wingdings" panose="05000000000000000000" pitchFamily="2" charset="2"/>
              <a:buChar char="("/>
            </a:pPr>
            <a:r>
              <a:rPr lang="en-GB" sz="1600" b="0" dirty="0">
                <a:solidFill>
                  <a:prstClr val="black"/>
                </a:solidFill>
              </a:rPr>
              <a:t>01473 703885</a:t>
            </a:r>
          </a:p>
          <a:p>
            <a:pPr lvl="0"/>
            <a:r>
              <a:rPr lang="en-GB" sz="1600" dirty="0">
                <a:solidFill>
                  <a:prstClr val="black"/>
                </a:solidFill>
              </a:rPr>
              <a:t>Email: </a:t>
            </a:r>
            <a:r>
              <a:rPr lang="en-GB" sz="1600" b="0" dirty="0">
                <a:solidFill>
                  <a:prstClr val="black"/>
                </a:solidFill>
                <a:hlinkClick r:id="rId2"/>
              </a:rPr>
              <a:t>ppin@esneft.nhs.uk</a:t>
            </a:r>
            <a:r>
              <a:rPr lang="en-GB" sz="1600" b="0" dirty="0">
                <a:solidFill>
                  <a:prstClr val="black"/>
                </a:solidFill>
              </a:rPr>
              <a:t> 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9524195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1986</TotalTime>
  <Words>218</Words>
  <Application>Microsoft Office PowerPoint</Application>
  <PresentationFormat>On-screen Show (4:3)</PresentationFormat>
  <Paragraphs>18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Frutiger</vt:lpstr>
      <vt:lpstr>Wingdings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title</dc:title>
  <dc:creator>AMY CLARK</dc:creator>
  <cp:lastModifiedBy>Stansfield, Hannah</cp:lastModifiedBy>
  <cp:revision>68</cp:revision>
  <cp:lastPrinted>2017-07-17T09:33:01Z</cp:lastPrinted>
  <dcterms:created xsi:type="dcterms:W3CDTF">2017-07-07T13:05:33Z</dcterms:created>
  <dcterms:modified xsi:type="dcterms:W3CDTF">2026-08-24T14:17:01Z</dcterms:modified>
</cp:coreProperties>
</file>